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58" r:id="rId6"/>
    <p:sldId id="270" r:id="rId7"/>
    <p:sldId id="264" r:id="rId8"/>
    <p:sldId id="273" r:id="rId9"/>
    <p:sldId id="272" r:id="rId10"/>
    <p:sldId id="271" r:id="rId11"/>
    <p:sldId id="269" r:id="rId12"/>
    <p:sldId id="262" r:id="rId13"/>
    <p:sldId id="26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232"/>
    <a:srgbClr val="FFCD2D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04786-B3D2-4B18-80D7-56C48DAEBCAF}" v="1591" dt="2019-10-21T19:58:37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44" d="100"/>
          <a:sy n="44" d="100"/>
        </p:scale>
        <p:origin x="1428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D23B-3767-456C-84F3-298E62A68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9AA5C-6EC3-4E9B-B5A6-8323DE527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999D9-6988-4E1D-8080-C7A0DDB8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3C9DE-52C9-49B2-A5BB-55FF3212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AEE4E-24C4-471E-ADF4-CC2DD674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2209-54E5-4D82-8461-1FFDA594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7EB8A-9DFE-4D22-9E10-0301E06FD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FF5CF-65FD-4D37-BD9F-EE6F9CE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E9C53-F1C2-4BA5-9AB1-A4A8DCC3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11370-7AB5-4D3A-B253-A2C8A82E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4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0E4E9-FD88-4795-A985-3ED0ECC31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6AF49-6723-40A3-8B2C-D4C2A9AC4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0B7A6-FC30-4197-8D7E-1D099831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0BEB5-6B01-4E26-BB14-CD85CD6C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BCA7A-B1BA-4B0E-93C1-C6F4EFAD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5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FE11-CACB-4ECE-93D7-1AD869C6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C1CBE-8B37-4683-A4F7-64E37CA52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C2A5A-D061-44E3-B1DB-9063749D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D3A71-B323-4C37-A79F-10BE679A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9DC15-50A3-490B-9BD0-BE479327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2D72-CA81-4042-AB37-45027AD9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1B387-6923-48EC-9531-4CF6EC86A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9B174-9C5B-47B3-9D0C-709CC366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20457-D46A-44E3-943D-E11973FE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8DCCB-8C99-40E5-AFEE-96339430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5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E609-98D2-4780-984D-89D3E1B9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A4AC-8C67-4AFD-BD15-50905B075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370EF-A1E3-4D6B-BD2B-D699FFE6D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BDE25-EE4E-4F20-B13D-5146CBDD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C8239-410C-4D7C-B286-539700D3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147EA-1A2F-4F9B-B776-0E46DDE1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4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2225-A838-4390-AE5D-8079E11C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242AC-FFE6-4ECF-975D-DD6A84F14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48F19-6DBD-41CD-A7C2-87DECF34F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ADD9D-B894-40D0-8C2A-0A0C6469F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97464-59A0-4B32-B019-72FE5E617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63A2E-9087-455B-BEC9-B95097D0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2F5FC-8C55-41F2-9CAE-1971CADC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AAAD4-C4EF-4364-B5F3-9704CC5B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1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3ADC-9AC5-4C91-AA18-2FBD020F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823ED-26EC-441C-8855-B59A05F0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A534C-5656-4AC1-9C41-72ADB968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B4920-7A3E-4D46-9E30-F829DEA3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7D39E-BED4-4B8D-A8D2-660FF51E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5454-9DA9-41FE-AD91-7DBAC4DD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DB434-8A95-4076-B297-ECCF1993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7B2C-782F-49DA-ACE9-1E04A877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93EA4-78AC-495B-A778-D5F0D77D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DABD5-043D-4274-8143-3B89D60AA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DAFFA-6880-479E-BFD8-895212E3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0A104-94D2-408A-9FE3-EF03C130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0F7C3-E4AB-46EA-A90B-1AF248E7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8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1F4B1-700C-42E8-B990-F28613A7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0DB6DD-358F-4EB8-AB14-08F77835A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BA86C-6191-4F5D-8FB3-66913957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AE956-E716-408A-8A3E-D68172A4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E9F48-FF2E-450D-92F7-9A0032BB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81214-3DD8-4A36-B941-C3345D99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1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7CB0C7"/>
            </a:gs>
            <a:gs pos="38000">
              <a:srgbClr val="FFF3CE"/>
            </a:gs>
            <a:gs pos="0">
              <a:srgbClr val="FFFCF3"/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53EF6-16A1-45D7-959E-CDF53DB0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92E8C-075D-457B-ACD0-86092488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32049-DC65-48DE-987C-1D525DD02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59CF-E69A-4EC1-8F8F-A0AE5CE534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9C54E-668F-425F-B006-88842F8F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B44DC-8D75-4935-8F2B-9D33135A7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787E-CF0B-4A84-9647-CD8B2737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food, standing&#10;&#10;Description automatically generated">
            <a:extLst>
              <a:ext uri="{FF2B5EF4-FFF2-40B4-BE49-F238E27FC236}">
                <a16:creationId xmlns:a16="http://schemas.microsoft.com/office/drawing/2014/main" id="{50FD9669-D8D1-4063-BF18-F70B4C5C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84C686-6908-441F-A3A1-8D34DE79B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6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0BD0C-29C0-4302-B35F-3B967D4CA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923692"/>
            <a:ext cx="12191999" cy="1934307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Compassionately Responding </a:t>
            </a:r>
            <a:b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People Suffering with Life Issues</a:t>
            </a:r>
            <a:b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830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Christians Suffer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In many ways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sz="2000" dirty="0">
                <a:latin typeface="Arial Nova" panose="020B0504020202020204" pitchFamily="34" charset="0"/>
              </a:rPr>
              <a:t>(2 Corinthians 4:8-9)</a:t>
            </a:r>
          </a:p>
          <a:p>
            <a:r>
              <a:rPr lang="en-US" b="1" dirty="0">
                <a:latin typeface="Arial Nova" panose="020B0504020202020204" pitchFamily="34" charset="0"/>
              </a:rPr>
              <a:t>Suffering is normal </a:t>
            </a:r>
            <a:r>
              <a:rPr lang="en-US" sz="2000" dirty="0">
                <a:latin typeface="Arial Nova" panose="020B0504020202020204" pitchFamily="34" charset="0"/>
              </a:rPr>
              <a:t>(1 Peter 4:12)</a:t>
            </a:r>
          </a:p>
          <a:p>
            <a:r>
              <a:rPr lang="en-US" b="1" dirty="0">
                <a:latin typeface="Arial Nova" panose="020B0504020202020204" pitchFamily="34" charset="0"/>
              </a:rPr>
              <a:t>Suffering is never too severe 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You will not be overtaken </a:t>
            </a:r>
            <a:r>
              <a:rPr lang="en-US" sz="2000" dirty="0">
                <a:latin typeface="Arial Nova" panose="020B0504020202020204" pitchFamily="34" charset="0"/>
              </a:rPr>
              <a:t>(1 Corinthians 10:13)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Hope removes shame and guilt </a:t>
            </a:r>
            <a:r>
              <a:rPr lang="en-US" sz="2000" dirty="0">
                <a:latin typeface="Arial Nova" panose="020B0504020202020204" pitchFamily="34" charset="0"/>
              </a:rPr>
              <a:t>(Romans 5:5)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Prayer delivers relief </a:t>
            </a:r>
            <a:r>
              <a:rPr lang="en-US" sz="2000" dirty="0">
                <a:latin typeface="Arial Nova" panose="020B0504020202020204" pitchFamily="34" charset="0"/>
              </a:rPr>
              <a:t>(Psalm 50:15)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Faith in God’s purpose and His love, not the circumstances </a:t>
            </a:r>
            <a:r>
              <a:rPr lang="en-US" sz="2000" dirty="0">
                <a:latin typeface="Arial Nova" panose="020B0504020202020204" pitchFamily="34" charset="0"/>
              </a:rPr>
              <a:t>(Job 13:15)</a:t>
            </a:r>
          </a:p>
          <a:p>
            <a:r>
              <a:rPr lang="en-US" b="1" dirty="0">
                <a:latin typeface="Arial Nova" panose="020B0504020202020204" pitchFamily="34" charset="0"/>
              </a:rPr>
              <a:t>Rejoice in suffering 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Joy and blessing in suffering </a:t>
            </a:r>
            <a:r>
              <a:rPr lang="en-US" sz="2000" dirty="0">
                <a:latin typeface="Arial Nova" panose="020B0504020202020204" pitchFamily="34" charset="0"/>
              </a:rPr>
              <a:t>(1 Peter 4:13-14)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Spiritual contentment </a:t>
            </a:r>
            <a:r>
              <a:rPr lang="en-US" sz="2000" dirty="0">
                <a:latin typeface="Arial Nova" panose="020B0504020202020204" pitchFamily="34" charset="0"/>
              </a:rPr>
              <a:t>(Philippians 4:11-13)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Martyred for His namesake </a:t>
            </a:r>
            <a:r>
              <a:rPr lang="en-US" sz="2000" dirty="0">
                <a:latin typeface="Arial Nova" panose="020B0504020202020204" pitchFamily="34" charset="0"/>
              </a:rPr>
              <a:t>(Acts 5:41)</a:t>
            </a:r>
          </a:p>
        </p:txBody>
      </p:sp>
    </p:spTree>
    <p:extLst>
      <p:ext uri="{BB962C8B-B14F-4D97-AF65-F5344CB8AC3E}">
        <p14:creationId xmlns:p14="http://schemas.microsoft.com/office/powerpoint/2010/main" val="270013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 Nova" panose="020B0504020202020204" pitchFamily="34" charset="0"/>
              </a:rPr>
              <a:t>Greek – </a:t>
            </a:r>
            <a:r>
              <a:rPr lang="en-US" b="1" dirty="0" err="1">
                <a:latin typeface="Arial Nova" panose="020B0504020202020204" pitchFamily="34" charset="0"/>
              </a:rPr>
              <a:t>splagchnizomai</a:t>
            </a:r>
            <a:r>
              <a:rPr lang="en-US" b="1" dirty="0">
                <a:latin typeface="Arial Nova" panose="020B0504020202020204" pitchFamily="34" charset="0"/>
              </a:rPr>
              <a:t> </a:t>
            </a:r>
            <a:r>
              <a:rPr lang="en-US" dirty="0">
                <a:latin typeface="Arial Nova" panose="020B0504020202020204" pitchFamily="34" charset="0"/>
              </a:rPr>
              <a:t>(</a:t>
            </a:r>
            <a:r>
              <a:rPr lang="en-US" dirty="0" err="1">
                <a:latin typeface="Arial Nova" panose="020B0504020202020204" pitchFamily="34" charset="0"/>
              </a:rPr>
              <a:t>splangkh-nid</a:t>
            </a:r>
            <a:r>
              <a:rPr lang="en-US" dirty="0">
                <a:latin typeface="Arial Nova" panose="020B0504020202020204" pitchFamily="34" charset="0"/>
              </a:rPr>
              <a:t>’-</a:t>
            </a:r>
            <a:r>
              <a:rPr lang="en-US" dirty="0" err="1">
                <a:latin typeface="Arial Nova" panose="020B0504020202020204" pitchFamily="34" charset="0"/>
              </a:rPr>
              <a:t>zom</a:t>
            </a:r>
            <a:r>
              <a:rPr lang="en-US" dirty="0">
                <a:latin typeface="Arial Nova" panose="020B0504020202020204" pitchFamily="34" charset="0"/>
              </a:rPr>
              <a:t>-</a:t>
            </a:r>
            <a:r>
              <a:rPr lang="en-US" dirty="0" err="1">
                <a:latin typeface="Arial Nova" panose="020B0504020202020204" pitchFamily="34" charset="0"/>
              </a:rPr>
              <a:t>ahee</a:t>
            </a:r>
            <a:r>
              <a:rPr lang="en-US" dirty="0">
                <a:latin typeface="Arial Nova" panose="020B0504020202020204" pitchFamily="34" charset="0"/>
              </a:rPr>
              <a:t>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To be moved by the inward parts</a:t>
            </a:r>
          </a:p>
          <a:p>
            <a:r>
              <a:rPr lang="en-US" b="1" dirty="0">
                <a:latin typeface="Arial Nova" panose="020B0504020202020204" pitchFamily="34" charset="0"/>
              </a:rPr>
              <a:t>Movement by compulsion</a:t>
            </a:r>
          </a:p>
          <a:p>
            <a:r>
              <a:rPr lang="en-US" b="1" dirty="0">
                <a:latin typeface="Arial Nova" panose="020B0504020202020204" pitchFamily="34" charset="0"/>
              </a:rPr>
              <a:t>Not an act by human nature </a:t>
            </a:r>
            <a:r>
              <a:rPr lang="en-US" sz="2400" dirty="0">
                <a:latin typeface="Arial Nova" panose="020B0504020202020204" pitchFamily="34" charset="0"/>
              </a:rPr>
              <a:t>(Romans 3:9-18)</a:t>
            </a:r>
          </a:p>
          <a:p>
            <a:r>
              <a:rPr lang="en-US" b="1" dirty="0">
                <a:latin typeface="Arial Nova" panose="020B0504020202020204" pitchFamily="34" charset="0"/>
              </a:rPr>
              <a:t>Lord acting through us</a:t>
            </a:r>
          </a:p>
        </p:txBody>
      </p:sp>
    </p:spTree>
    <p:extLst>
      <p:ext uri="{BB962C8B-B14F-4D97-AF65-F5344CB8AC3E}">
        <p14:creationId xmlns:p14="http://schemas.microsoft.com/office/powerpoint/2010/main" val="352651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Jesus Moved by Compassion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Harassed and helpless without a shepherd </a:t>
            </a:r>
            <a:r>
              <a:rPr lang="en-US" sz="2000" dirty="0">
                <a:latin typeface="Arial Nova" panose="020B0504020202020204" pitchFamily="34" charset="0"/>
              </a:rPr>
              <a:t>(Matthew 9:36)</a:t>
            </a:r>
          </a:p>
          <a:p>
            <a:r>
              <a:rPr lang="en-US" b="1" dirty="0">
                <a:latin typeface="Arial Nova" panose="020B0504020202020204" pitchFamily="34" charset="0"/>
              </a:rPr>
              <a:t>Healing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Diseases and afflictions </a:t>
            </a:r>
            <a:r>
              <a:rPr lang="en-US" sz="2000" dirty="0">
                <a:latin typeface="Arial Nova" panose="020B0504020202020204" pitchFamily="34" charset="0"/>
              </a:rPr>
              <a:t>(Matthew 14:14; Mark 6:34); 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Blind men </a:t>
            </a:r>
            <a:r>
              <a:rPr lang="en-US" sz="2000" dirty="0">
                <a:latin typeface="Arial Nova" panose="020B0504020202020204" pitchFamily="34" charset="0"/>
              </a:rPr>
              <a:t>(Matthew 20:34)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Cleansed the leper </a:t>
            </a:r>
            <a:r>
              <a:rPr lang="en-US" sz="2000" dirty="0">
                <a:latin typeface="Arial Nova" panose="020B0504020202020204" pitchFamily="34" charset="0"/>
              </a:rPr>
              <a:t>(Mark 1:41)</a:t>
            </a:r>
          </a:p>
          <a:p>
            <a:r>
              <a:rPr lang="en-US" b="1" dirty="0">
                <a:latin typeface="Arial Nova" panose="020B0504020202020204" pitchFamily="34" charset="0"/>
              </a:rPr>
              <a:t>Feeds the masses </a:t>
            </a:r>
            <a:r>
              <a:rPr lang="en-US" sz="2000" dirty="0">
                <a:latin typeface="Arial Nova" panose="020B0504020202020204" pitchFamily="34" charset="0"/>
              </a:rPr>
              <a:t>(Matthew 15:32; Mark 8:2)</a:t>
            </a:r>
          </a:p>
          <a:p>
            <a:r>
              <a:rPr lang="en-US" b="1" dirty="0">
                <a:latin typeface="Arial Nova" panose="020B0504020202020204" pitchFamily="34" charset="0"/>
              </a:rPr>
              <a:t>Casts out demons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Boy with seizures </a:t>
            </a:r>
            <a:r>
              <a:rPr lang="en-US" sz="2000" dirty="0">
                <a:latin typeface="Arial Nova" panose="020B0504020202020204" pitchFamily="34" charset="0"/>
              </a:rPr>
              <a:t>(Mark 9:22)</a:t>
            </a:r>
          </a:p>
          <a:p>
            <a:r>
              <a:rPr lang="en-US" b="1" dirty="0">
                <a:latin typeface="Arial Nova" panose="020B0504020202020204" pitchFamily="34" charset="0"/>
              </a:rPr>
              <a:t>Restores life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Widow’s son </a:t>
            </a:r>
            <a:r>
              <a:rPr lang="en-US" sz="2000" dirty="0">
                <a:latin typeface="Arial Nova" panose="020B0504020202020204" pitchFamily="34" charset="0"/>
              </a:rPr>
              <a:t>(Luke 7:13)</a:t>
            </a:r>
          </a:p>
        </p:txBody>
      </p:sp>
    </p:spTree>
    <p:extLst>
      <p:ext uri="{BB962C8B-B14F-4D97-AF65-F5344CB8AC3E}">
        <p14:creationId xmlns:p14="http://schemas.microsoft.com/office/powerpoint/2010/main" val="189790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Compassionate Response to Suffering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80EA-1314-45BA-9C61-1D4D72D3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 not explain suffering </a:t>
            </a:r>
            <a:r>
              <a:rPr lang="en-US" sz="2000" dirty="0"/>
              <a:t>(Job 11:7-8)</a:t>
            </a:r>
            <a:endParaRPr lang="en-US" sz="2000" b="1" dirty="0"/>
          </a:p>
          <a:p>
            <a:r>
              <a:rPr lang="en-US" b="1" dirty="0"/>
              <a:t>Act as ambassadors of Christ </a:t>
            </a:r>
            <a:r>
              <a:rPr lang="en-US" sz="2000" dirty="0"/>
              <a:t>(2 Corinthians 5:20-21)</a:t>
            </a:r>
          </a:p>
          <a:p>
            <a:r>
              <a:rPr lang="en-US" b="1" dirty="0"/>
              <a:t>Speak about suffering in Truth and Love </a:t>
            </a:r>
            <a:r>
              <a:rPr lang="en-US" sz="2000" dirty="0">
                <a:latin typeface="Book Antiqua" panose="02040602050305030304" pitchFamily="18" charset="0"/>
              </a:rPr>
              <a:t>(2 Timothy 4:2)</a:t>
            </a:r>
            <a:endParaRPr lang="en-US" sz="2000" dirty="0"/>
          </a:p>
          <a:p>
            <a:r>
              <a:rPr lang="en-US" b="1" dirty="0"/>
              <a:t>Strengthen dependence on Christ</a:t>
            </a:r>
          </a:p>
          <a:p>
            <a:pPr lvl="1"/>
            <a:r>
              <a:rPr lang="en-US" dirty="0"/>
              <a:t>Bear one another’s burdens </a:t>
            </a:r>
            <a:r>
              <a:rPr lang="en-US" sz="2200" dirty="0"/>
              <a:t>(Galatians 6:1-2)</a:t>
            </a:r>
          </a:p>
          <a:p>
            <a:pPr lvl="1"/>
            <a:r>
              <a:rPr lang="en-US" dirty="0"/>
              <a:t>Daily repentance and renewal through forgiveness of sins </a:t>
            </a:r>
            <a:r>
              <a:rPr lang="en-US" sz="2000" dirty="0"/>
              <a:t>(James 5:14-16)</a:t>
            </a:r>
          </a:p>
          <a:p>
            <a:pPr lvl="1"/>
            <a:r>
              <a:rPr lang="en-US" dirty="0"/>
              <a:t>Prayer </a:t>
            </a:r>
            <a:r>
              <a:rPr lang="en-US" sz="2000" dirty="0"/>
              <a:t>(1 Thessalonians 5:11)</a:t>
            </a:r>
          </a:p>
          <a:p>
            <a:r>
              <a:rPr lang="en-US" sz="2400" b="1" dirty="0">
                <a:latin typeface="Arial Nova" panose="020B0504020202020204" pitchFamily="34" charset="0"/>
              </a:rPr>
              <a:t>Be prepared to share the reason for your Hope </a:t>
            </a:r>
            <a:r>
              <a:rPr lang="en-US" sz="2000" dirty="0">
                <a:latin typeface="Arial Nova" panose="020B0504020202020204" pitchFamily="34" charset="0"/>
              </a:rPr>
              <a:t>(1 Peter 3:14-16)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962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Deaconess Chrissie Gillet, Psy.D.</a:t>
            </a:r>
          </a:p>
          <a:p>
            <a:pPr marL="0" indent="0" algn="ctr">
              <a:buNone/>
            </a:pPr>
            <a:r>
              <a:rPr lang="en-US" sz="4000" dirty="0"/>
              <a:t>Word of Hope Director</a:t>
            </a:r>
          </a:p>
          <a:p>
            <a:pPr marL="0" indent="0" algn="ctr">
              <a:buNone/>
            </a:pPr>
            <a:r>
              <a:rPr lang="en-US" sz="4000" dirty="0"/>
              <a:t>Lutherans For Life</a:t>
            </a:r>
          </a:p>
          <a:p>
            <a:pPr marL="0" indent="0" algn="ctr">
              <a:buNone/>
            </a:pPr>
            <a:r>
              <a:rPr lang="en-US" sz="4000" b="1" dirty="0"/>
              <a:t>cgillet@lutheransforlife.org</a:t>
            </a:r>
          </a:p>
        </p:txBody>
      </p:sp>
    </p:spTree>
    <p:extLst>
      <p:ext uri="{BB962C8B-B14F-4D97-AF65-F5344CB8AC3E}">
        <p14:creationId xmlns:p14="http://schemas.microsoft.com/office/powerpoint/2010/main" val="91169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Life Issues</a:t>
            </a:r>
          </a:p>
          <a:p>
            <a:r>
              <a:rPr lang="en-US" b="1" dirty="0">
                <a:latin typeface="Arial Nova" panose="020B0504020202020204" pitchFamily="34" charset="0"/>
              </a:rPr>
              <a:t>Suffering</a:t>
            </a:r>
          </a:p>
          <a:p>
            <a:r>
              <a:rPr lang="en-US" b="1" dirty="0">
                <a:latin typeface="Arial Nova" panose="020B0504020202020204" pitchFamily="34" charset="0"/>
              </a:rPr>
              <a:t>Worldview of Suffering</a:t>
            </a:r>
          </a:p>
          <a:p>
            <a:r>
              <a:rPr lang="en-US" b="1" dirty="0">
                <a:latin typeface="Arial Nova" panose="020B0504020202020204" pitchFamily="34" charset="0"/>
              </a:rPr>
              <a:t>Jesus’ Suffering</a:t>
            </a:r>
          </a:p>
          <a:p>
            <a:r>
              <a:rPr lang="en-US" b="1" dirty="0">
                <a:latin typeface="Arial Nova" panose="020B0504020202020204" pitchFamily="34" charset="0"/>
              </a:rPr>
              <a:t>Scriptural view of Suffering</a:t>
            </a:r>
          </a:p>
          <a:p>
            <a:r>
              <a:rPr lang="en-US" b="1" dirty="0">
                <a:latin typeface="Arial Nova" panose="020B0504020202020204" pitchFamily="34" charset="0"/>
              </a:rPr>
              <a:t>Compassion</a:t>
            </a:r>
          </a:p>
          <a:p>
            <a:r>
              <a:rPr lang="en-US" b="1" dirty="0">
                <a:latin typeface="Arial Nova" panose="020B0504020202020204" pitchFamily="34" charset="0"/>
              </a:rPr>
              <a:t>Jesus Moved by Compassion</a:t>
            </a:r>
          </a:p>
          <a:p>
            <a:r>
              <a:rPr lang="en-US" b="1" dirty="0">
                <a:latin typeface="Arial Nova" panose="020B0504020202020204" pitchFamily="34" charset="0"/>
              </a:rPr>
              <a:t>Compassionate Response to Suffering</a:t>
            </a:r>
          </a:p>
        </p:txBody>
      </p:sp>
    </p:spTree>
    <p:extLst>
      <p:ext uri="{BB962C8B-B14F-4D97-AF65-F5344CB8AC3E}">
        <p14:creationId xmlns:p14="http://schemas.microsoft.com/office/powerpoint/2010/main" val="311636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Life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 Nova" panose="020B0504020202020204" pitchFamily="34" charset="0"/>
              </a:rPr>
              <a:t>Marriage</a:t>
            </a:r>
          </a:p>
          <a:p>
            <a:r>
              <a:rPr lang="en-US" b="1" dirty="0">
                <a:latin typeface="Arial Nova" panose="020B0504020202020204" pitchFamily="34" charset="0"/>
              </a:rPr>
              <a:t>Fertility</a:t>
            </a:r>
          </a:p>
          <a:p>
            <a:r>
              <a:rPr lang="en-US" b="1" dirty="0">
                <a:latin typeface="Arial Nova" panose="020B0504020202020204" pitchFamily="34" charset="0"/>
              </a:rPr>
              <a:t>Birth</a:t>
            </a:r>
          </a:p>
          <a:p>
            <a:r>
              <a:rPr lang="en-US" b="1" dirty="0">
                <a:latin typeface="Arial Nova" panose="020B0504020202020204" pitchFamily="34" charset="0"/>
              </a:rPr>
              <a:t>Adoption</a:t>
            </a:r>
          </a:p>
          <a:p>
            <a:r>
              <a:rPr lang="en-US" b="1" dirty="0">
                <a:latin typeface="Arial Nova" panose="020B0504020202020204" pitchFamily="34" charset="0"/>
              </a:rPr>
              <a:t>Disability</a:t>
            </a:r>
          </a:p>
          <a:p>
            <a:r>
              <a:rPr lang="en-US" b="1" dirty="0">
                <a:latin typeface="Arial Nova" panose="020B0504020202020204" pitchFamily="34" charset="0"/>
              </a:rPr>
              <a:t>End-of-Life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86498-31B5-43B2-973A-D3E6C7DFB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97" y="1825625"/>
            <a:ext cx="3581163" cy="2009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9855E1-5E02-4B77-8A07-DBCD01186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9"/>
          <a:stretch/>
        </p:blipFill>
        <p:spPr>
          <a:xfrm>
            <a:off x="8551168" y="3106148"/>
            <a:ext cx="3537246" cy="2844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79B454-E36D-4E4C-8F8D-5B8D720A11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3380"/>
          <a:stretch/>
        </p:blipFill>
        <p:spPr>
          <a:xfrm>
            <a:off x="3716340" y="3970243"/>
            <a:ext cx="3001524" cy="2844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7237C-7721-40C9-8163-E11D321DF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64" y="2021649"/>
            <a:ext cx="2567917" cy="2567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585AC0-FB18-4D32-A1C2-3F4E85B28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0" y="4919806"/>
            <a:ext cx="3241904" cy="1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 Nova" panose="020B0504020202020204" pitchFamily="34" charset="0"/>
              </a:rPr>
              <a:t>Suffering in body, mind, and spirit</a:t>
            </a:r>
          </a:p>
          <a:p>
            <a:r>
              <a:rPr lang="en-US" b="1" dirty="0">
                <a:latin typeface="Arial Nova" panose="020B0504020202020204" pitchFamily="34" charset="0"/>
              </a:rPr>
              <a:t>When?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Since the Fall into sin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According to God’s will (Job 1:9-11)</a:t>
            </a:r>
          </a:p>
          <a:p>
            <a:r>
              <a:rPr lang="en-US" b="1" dirty="0">
                <a:latin typeface="Arial Nova" panose="020B0504020202020204" pitchFamily="34" charset="0"/>
              </a:rPr>
              <a:t>Why do Christians suffer?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Worldview of suffering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Scriptural view of Christian suffering</a:t>
            </a:r>
          </a:p>
        </p:txBody>
      </p:sp>
    </p:spTree>
    <p:extLst>
      <p:ext uri="{BB962C8B-B14F-4D97-AF65-F5344CB8AC3E}">
        <p14:creationId xmlns:p14="http://schemas.microsoft.com/office/powerpoint/2010/main" val="42814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Worldview of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Misperception of suffering</a:t>
            </a:r>
          </a:p>
          <a:p>
            <a:r>
              <a:rPr lang="en-US" b="1" dirty="0">
                <a:latin typeface="Arial Nova" panose="020B0504020202020204" pitchFamily="34" charset="0"/>
              </a:rPr>
              <a:t>Based on what you do and how you feel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Think, choose, act </a:t>
            </a:r>
          </a:p>
          <a:p>
            <a:r>
              <a:rPr lang="en-US" b="1" dirty="0">
                <a:latin typeface="Arial Nova" panose="020B0504020202020204" pitchFamily="34" charset="0"/>
              </a:rPr>
              <a:t>Results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Immediate avoidance = greater long-term suffering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Self-sacrifice = taking on unnecessary burden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Hinder God’s plan for suffering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Suffering becomes purposeless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Helpless and hopeless – Satan’s goal</a:t>
            </a:r>
          </a:p>
        </p:txBody>
      </p:sp>
    </p:spTree>
    <p:extLst>
      <p:ext uri="{BB962C8B-B14F-4D97-AF65-F5344CB8AC3E}">
        <p14:creationId xmlns:p14="http://schemas.microsoft.com/office/powerpoint/2010/main" val="321040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Jesus’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 Nova" panose="020B0504020202020204" pitchFamily="34" charset="0"/>
              </a:rPr>
              <a:t>Physical suffering 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By His wounds/stripes we are healed </a:t>
            </a:r>
            <a:r>
              <a:rPr lang="en-US" sz="2000" dirty="0">
                <a:latin typeface="Arial Nova" panose="020B0504020202020204" pitchFamily="34" charset="0"/>
              </a:rPr>
              <a:t>(Isaiah 53:5)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Crucifixion </a:t>
            </a:r>
            <a:r>
              <a:rPr lang="en-US" sz="2000" dirty="0">
                <a:latin typeface="Arial Nova" panose="020B0504020202020204" pitchFamily="34" charset="0"/>
              </a:rPr>
              <a:t>(Matthew 26; Mark 15, Luke 23)</a:t>
            </a:r>
          </a:p>
          <a:p>
            <a:r>
              <a:rPr lang="en-US" b="1" dirty="0">
                <a:latin typeface="Arial Nova" panose="020B0504020202020204" pitchFamily="34" charset="0"/>
              </a:rPr>
              <a:t>Mental and emotional suffering 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Mocking </a:t>
            </a:r>
            <a:r>
              <a:rPr lang="en-US" sz="2000" dirty="0">
                <a:latin typeface="Arial Nova" panose="020B0504020202020204" pitchFamily="34" charset="0"/>
              </a:rPr>
              <a:t>(Psalm 22:6-8)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Despising shame </a:t>
            </a:r>
            <a:r>
              <a:rPr lang="en-US" sz="2000" dirty="0">
                <a:latin typeface="Arial Nova" panose="020B0504020202020204" pitchFamily="34" charset="0"/>
              </a:rPr>
              <a:t>(Hebrews 12:2)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Abandoned by friends </a:t>
            </a:r>
            <a:r>
              <a:rPr lang="en-US" sz="2000" dirty="0">
                <a:latin typeface="Arial Nova" panose="020B0504020202020204" pitchFamily="34" charset="0"/>
              </a:rPr>
              <a:t>(Mark 14:50-72)</a:t>
            </a:r>
          </a:p>
          <a:p>
            <a:r>
              <a:rPr lang="en-US" b="1" dirty="0">
                <a:latin typeface="Arial Nova" panose="020B0504020202020204" pitchFamily="34" charset="0"/>
              </a:rPr>
              <a:t>Spiritual suffering 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Stricken, smitten, and afflicted </a:t>
            </a:r>
            <a:r>
              <a:rPr lang="en-US" sz="2000" dirty="0">
                <a:latin typeface="Arial Nova" panose="020B0504020202020204" pitchFamily="34" charset="0"/>
              </a:rPr>
              <a:t>(Isaiah 53:4)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Abandoned by God </a:t>
            </a:r>
            <a:r>
              <a:rPr lang="en-US" sz="2000" dirty="0">
                <a:latin typeface="Arial Nova" panose="020B0504020202020204" pitchFamily="34" charset="0"/>
              </a:rPr>
              <a:t>(Matthew 27:46; Mark 15:34)</a:t>
            </a:r>
          </a:p>
          <a:p>
            <a:pPr marL="0" indent="0">
              <a:buNone/>
            </a:pPr>
            <a:endParaRPr lang="en-US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1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Christian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We are intended to suffer 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To be conformed to image of Christ </a:t>
            </a:r>
            <a:r>
              <a:rPr lang="en-US" sz="2000" dirty="0">
                <a:latin typeface="Arial Nova" panose="020B0504020202020204" pitchFamily="34" charset="0"/>
              </a:rPr>
              <a:t>(Romans 8:29)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Suffering given as a gift </a:t>
            </a:r>
            <a:r>
              <a:rPr lang="en-US" sz="2000" dirty="0">
                <a:latin typeface="Arial Nova" panose="020B0504020202020204" pitchFamily="34" charset="0"/>
              </a:rPr>
              <a:t>(Philippians 1:29-30)</a:t>
            </a:r>
          </a:p>
          <a:p>
            <a:r>
              <a:rPr lang="en-US" b="1" dirty="0">
                <a:latin typeface="Arial Nova" panose="020B0504020202020204" pitchFamily="34" charset="0"/>
              </a:rPr>
              <a:t>It is the Lord’s will 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Pick up your cross and follow me </a:t>
            </a:r>
            <a:r>
              <a:rPr lang="en-US" sz="2000" dirty="0">
                <a:latin typeface="Arial Nova" panose="020B0504020202020204" pitchFamily="34" charset="0"/>
              </a:rPr>
              <a:t>(Luke 9:23; Mark 8:34)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Take my yoke and learn from me </a:t>
            </a:r>
            <a:r>
              <a:rPr lang="en-US" sz="2000" dirty="0">
                <a:latin typeface="Arial Nova" panose="020B0504020202020204" pitchFamily="34" charset="0"/>
              </a:rPr>
              <a:t>(Matthew 11:29)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Suffer because our Lord suffered </a:t>
            </a:r>
            <a:r>
              <a:rPr lang="en-US" sz="2000" dirty="0">
                <a:latin typeface="Arial Nova" panose="020B0504020202020204" pitchFamily="34" charset="0"/>
              </a:rPr>
              <a:t>(1 Corinthians 15:49)</a:t>
            </a:r>
          </a:p>
          <a:p>
            <a:r>
              <a:rPr lang="en-US" b="1" dirty="0">
                <a:latin typeface="Arial Nova" panose="020B0504020202020204" pitchFamily="34" charset="0"/>
              </a:rPr>
              <a:t>God, hidden in the opposites, is nearer to us 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Jesus’ death brings mankind life </a:t>
            </a:r>
            <a:r>
              <a:rPr lang="en-US" sz="2000" dirty="0">
                <a:latin typeface="Arial Nova" panose="020B0504020202020204" pitchFamily="34" charset="0"/>
              </a:rPr>
              <a:t>(John 12:24-26)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He is with us in trouble and will deliver us </a:t>
            </a:r>
            <a:r>
              <a:rPr lang="en-US" sz="2000" dirty="0">
                <a:latin typeface="Arial Nova" panose="020B0504020202020204" pitchFamily="34" charset="0"/>
              </a:rPr>
              <a:t>(Psalm 91:15)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Hidden for a moment and then gathers us with great mercies </a:t>
            </a:r>
            <a:r>
              <a:rPr lang="en-US" sz="2200" dirty="0">
                <a:latin typeface="Arial Nova" panose="020B0504020202020204" pitchFamily="34" charset="0"/>
              </a:rPr>
              <a:t>(Isaiah 54:7-10)</a:t>
            </a:r>
          </a:p>
          <a:p>
            <a:endParaRPr lang="en-US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9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Christian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048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God’s love is revealed 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Ultimate love in the death of His Son </a:t>
            </a:r>
            <a:r>
              <a:rPr lang="en-US" sz="2000" dirty="0">
                <a:latin typeface="Arial Nova" panose="020B0504020202020204" pitchFamily="34" charset="0"/>
              </a:rPr>
              <a:t>(John 3:16-17)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Discipline for those He loves </a:t>
            </a:r>
            <a:r>
              <a:rPr lang="en-US" sz="2000" dirty="0">
                <a:latin typeface="Arial Nova" panose="020B0504020202020204" pitchFamily="34" charset="0"/>
              </a:rPr>
              <a:t>(Hebrews 12:6-8; Revelations 3:19)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All works together for the good </a:t>
            </a:r>
            <a:r>
              <a:rPr lang="en-US" sz="2000" dirty="0">
                <a:latin typeface="Arial Nova" panose="020B0504020202020204" pitchFamily="34" charset="0"/>
              </a:rPr>
              <a:t>(Romans 8:28)</a:t>
            </a:r>
          </a:p>
          <a:p>
            <a:r>
              <a:rPr lang="en-US" b="1" dirty="0">
                <a:latin typeface="Arial Nova" panose="020B0504020202020204" pitchFamily="34" charset="0"/>
              </a:rPr>
              <a:t>Orients us to the Word and cross of Jesus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Leads us to prayer </a:t>
            </a:r>
            <a:r>
              <a:rPr lang="en-US" sz="2000" dirty="0">
                <a:latin typeface="Arial Nova" panose="020B0504020202020204" pitchFamily="34" charset="0"/>
              </a:rPr>
              <a:t>(Isaiah 26:16)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Ongoing for eternal life </a:t>
            </a:r>
            <a:r>
              <a:rPr lang="en-US" sz="2000" dirty="0">
                <a:latin typeface="Arial Nova" panose="020B0504020202020204" pitchFamily="34" charset="0"/>
              </a:rPr>
              <a:t>(Hebrews 13:12-14)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Makes us dependent on God </a:t>
            </a:r>
            <a:r>
              <a:rPr lang="en-US" sz="2000" dirty="0">
                <a:latin typeface="Arial Nova" panose="020B0504020202020204" pitchFamily="34" charset="0"/>
              </a:rPr>
              <a:t>(2 Corinthians 12:7-10)</a:t>
            </a:r>
          </a:p>
        </p:txBody>
      </p:sp>
    </p:spTree>
    <p:extLst>
      <p:ext uri="{BB962C8B-B14F-4D97-AF65-F5344CB8AC3E}">
        <p14:creationId xmlns:p14="http://schemas.microsoft.com/office/powerpoint/2010/main" val="4578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5153-8CBC-4ACE-9BE4-818423CF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/>
          </a:solidFill>
        </p:spPr>
        <p:txBody>
          <a:bodyPr/>
          <a:lstStyle/>
          <a:p>
            <a:pPr marL="465138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Christian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2D6-FDC5-4A55-AC7A-7A84C6D5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For our Christian development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Prepare us for the greater glory (2 Corinthians 4:17-18)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Yields peaceful fruit of righteousness (Hebrews 12:11)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Reveals sin (1 Corinthians 11:30-32; Jerimiah 30:11)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Testing our faith (James 1:2-12)</a:t>
            </a:r>
          </a:p>
          <a:p>
            <a:r>
              <a:rPr lang="en-US" b="1" dirty="0">
                <a:latin typeface="Arial Nova" panose="020B0504020202020204" pitchFamily="34" charset="0"/>
              </a:rPr>
              <a:t>We are encouraged in the battle against Satan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Confident Satan cannot harm us eternally </a:t>
            </a:r>
            <a:r>
              <a:rPr lang="en-US" sz="2000" dirty="0">
                <a:latin typeface="Arial Nova" panose="020B0504020202020204" pitchFamily="34" charset="0"/>
              </a:rPr>
              <a:t>(Matthew 10:28-30)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God is for me, who can be against me </a:t>
            </a:r>
            <a:r>
              <a:rPr lang="en-US" sz="2000" dirty="0">
                <a:latin typeface="Arial Nova" panose="020B0504020202020204" pitchFamily="34" charset="0"/>
              </a:rPr>
              <a:t>(Romans 8:31-32)</a:t>
            </a:r>
          </a:p>
          <a:p>
            <a:endParaRPr lang="en-US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1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754</Words>
  <Application>Microsoft Office PowerPoint</Application>
  <PresentationFormat>Widescreen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Arial</vt:lpstr>
      <vt:lpstr>Arial Nova</vt:lpstr>
      <vt:lpstr>Book Antiqua</vt:lpstr>
      <vt:lpstr>Calibri</vt:lpstr>
      <vt:lpstr>Calibri Light</vt:lpstr>
      <vt:lpstr>Office Theme</vt:lpstr>
      <vt:lpstr>Compassionately Responding  to People Suffering with Life Issues </vt:lpstr>
      <vt:lpstr>Overview</vt:lpstr>
      <vt:lpstr>Life Issues</vt:lpstr>
      <vt:lpstr>Suffering</vt:lpstr>
      <vt:lpstr>Worldview of Suffering</vt:lpstr>
      <vt:lpstr>Jesus’ Suffering</vt:lpstr>
      <vt:lpstr>Christian Suffering</vt:lpstr>
      <vt:lpstr>Christian Suffering</vt:lpstr>
      <vt:lpstr>Christian Suffering</vt:lpstr>
      <vt:lpstr>How Christians Suffer</vt:lpstr>
      <vt:lpstr>Compassion</vt:lpstr>
      <vt:lpstr>Jesus Moved by Compassion</vt:lpstr>
      <vt:lpstr>Compassionate Response to Suffering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Gillet</dc:creator>
  <cp:lastModifiedBy>Christina Gillet</cp:lastModifiedBy>
  <cp:revision>4</cp:revision>
  <dcterms:created xsi:type="dcterms:W3CDTF">2019-10-20T12:03:25Z</dcterms:created>
  <dcterms:modified xsi:type="dcterms:W3CDTF">2019-10-21T20:02:43Z</dcterms:modified>
</cp:coreProperties>
</file>